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/>
              <a:t>Zbog Zemljine udaljenosti od Sunca ona prima dovoljnu, a ne preveliku količinu zračenja, što je omogućilo razvoj uvjeta pogodnih za život. Nastanak tih uvjeta povezan je i s nastankom atmosfere jer ona zaustavlja prodor jednog dijela Sunčeva zračenja do površine Zemlje.</a:t>
            </a:r>
          </a:p>
          <a:p>
            <a:pPr marL="228600" indent="-228600">
              <a:buAutoNum type="arabicPeriod"/>
            </a:pPr>
            <a:r>
              <a:rPr lang="hr-HR" dirty="0"/>
              <a:t>Svjetlosno </a:t>
            </a:r>
            <a:r>
              <a:rPr lang="hr-HR" dirty="0" err="1"/>
              <a:t>zraćenje</a:t>
            </a:r>
            <a:r>
              <a:rPr lang="hr-HR" dirty="0"/>
              <a:t>, toplinsko zračenje, UV zračenje</a:t>
            </a:r>
          </a:p>
          <a:p>
            <a:pPr marL="228600" indent="-228600">
              <a:buAutoNum type="arabicPeriod"/>
            </a:pPr>
            <a:r>
              <a:rPr lang="hr-HR" dirty="0"/>
              <a:t>Grijanje vode u spremnicima, solarni kolektori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0336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527b1f7f-3448-4d4c-90ad-f7ae95329412/?jumpTo=section_1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NIŠTA BEZ ENERGIJE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B1A4A0B2-4B37-4444-BAD6-DC4BFE515C0A}"/>
              </a:ext>
            </a:extLst>
          </p:cNvPr>
          <p:cNvSpPr/>
          <p:nvPr/>
        </p:nvSpPr>
        <p:spPr>
          <a:xfrm>
            <a:off x="971600" y="1772816"/>
            <a:ext cx="7488832" cy="31278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/>
              <a:t>Izlazna </a:t>
            </a:r>
            <a:r>
              <a:rPr lang="hr-HR" sz="2800" b="1" dirty="0" smtClean="0"/>
              <a:t>kartica</a:t>
            </a:r>
            <a:endParaRPr lang="hr-HR" sz="2800" b="1" dirty="0"/>
          </a:p>
          <a:p>
            <a:pPr marL="342900" indent="-342900">
              <a:buAutoNum type="arabicPeriod"/>
            </a:pPr>
            <a:r>
              <a:rPr lang="hr-HR" sz="2800" dirty="0"/>
              <a:t>Objasnite zašto je važno </a:t>
            </a:r>
            <a:r>
              <a:rPr lang="hr-HR" sz="2800" dirty="0" smtClean="0"/>
              <a:t>izmjeriti tjelesnu temperaturu kad </a:t>
            </a:r>
            <a:r>
              <a:rPr lang="hr-HR" sz="2800" dirty="0"/>
              <a:t>se osjećamo </a:t>
            </a:r>
            <a:r>
              <a:rPr lang="hr-HR" sz="2800" dirty="0" smtClean="0"/>
              <a:t>slabo.</a:t>
            </a:r>
            <a:endParaRPr lang="hr-HR" sz="2800" dirty="0"/>
          </a:p>
          <a:p>
            <a:pPr marL="342900" indent="-342900">
              <a:buAutoNum type="arabicPeriod"/>
            </a:pPr>
            <a:r>
              <a:rPr lang="hr-HR" sz="2800" dirty="0"/>
              <a:t>Ako je temperatura vode u bazenu 20 </a:t>
            </a:r>
            <a:r>
              <a:rPr lang="hr-HR" sz="2800" dirty="0" smtClean="0">
                <a:latin typeface="Times New Roman"/>
                <a:cs typeface="Times New Roman"/>
              </a:rPr>
              <a:t>℃</a:t>
            </a:r>
            <a:r>
              <a:rPr lang="hr-HR" sz="2800" dirty="0" smtClean="0"/>
              <a:t>, </a:t>
            </a:r>
            <a:r>
              <a:rPr lang="hr-HR" sz="2800" dirty="0"/>
              <a:t>hoćemo li ulaskom u bazen osjetiti da nam je hladno ili toplo?</a:t>
            </a:r>
          </a:p>
          <a:p>
            <a:pPr marL="342900" indent="-342900">
              <a:buAutoNum type="arabicPeriod"/>
            </a:pPr>
            <a:r>
              <a:rPr lang="hr-HR" sz="2800" dirty="0"/>
              <a:t>Zašto gatalinka miruje </a:t>
            </a:r>
            <a:r>
              <a:rPr lang="hr-HR" sz="2800" dirty="0" smtClean="0"/>
              <a:t>tijekom </a:t>
            </a:r>
            <a:r>
              <a:rPr lang="hr-HR" sz="2800" dirty="0"/>
              <a:t>zime?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CF0B6257-A96D-4EEF-B2E6-96034F679141}"/>
              </a:ext>
            </a:extLst>
          </p:cNvPr>
          <p:cNvSpPr/>
          <p:nvPr/>
        </p:nvSpPr>
        <p:spPr>
          <a:xfrm>
            <a:off x="5364088" y="5013176"/>
            <a:ext cx="3450210" cy="1656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Sunčevo zračenje (toplinska energija), temperatura, termometar, stalna i promjenjiva </a:t>
            </a:r>
            <a:r>
              <a:rPr lang="hr-HR" sz="2000" dirty="0" smtClean="0">
                <a:solidFill>
                  <a:schemeClr val="tx1"/>
                </a:solidFill>
              </a:rPr>
              <a:t>tjelesna temperatura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93D582A9-2D5F-404C-BBAF-A3DBA19DECFF}"/>
              </a:ext>
            </a:extLst>
          </p:cNvPr>
          <p:cNvSpPr txBox="1"/>
          <p:nvPr/>
        </p:nvSpPr>
        <p:spPr>
          <a:xfrm>
            <a:off x="1547664" y="5301208"/>
            <a:ext cx="345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Provjerite svoje znanje</a:t>
            </a:r>
            <a:endParaRPr lang="hr-HR" sz="2800" dirty="0"/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4F39EF6A-B357-49D6-A14D-FD668423FD02}"/>
              </a:ext>
            </a:extLst>
          </p:cNvPr>
          <p:cNvSpPr txBox="1"/>
          <p:nvPr/>
        </p:nvSpPr>
        <p:spPr>
          <a:xfrm>
            <a:off x="683568" y="119675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5229200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71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> </a:t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endParaRPr lang="en-US" sz="1100" kern="1200">
              <a:latin typeface="+mj-lt"/>
              <a:ea typeface="+mj-ea"/>
              <a:cs typeface="+mj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082F00B-A2DD-4661-9192-A12C78EC57C1}"/>
              </a:ext>
            </a:extLst>
          </p:cNvPr>
          <p:cNvSpPr txBox="1"/>
          <p:nvPr/>
        </p:nvSpPr>
        <p:spPr>
          <a:xfrm>
            <a:off x="539552" y="2332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3600" dirty="0" err="1">
                <a:solidFill>
                  <a:schemeClr val="tx2"/>
                </a:solidFill>
              </a:rPr>
              <a:t>Sunce</a:t>
            </a:r>
            <a:r>
              <a:rPr lang="en-US" sz="3600" dirty="0">
                <a:solidFill>
                  <a:schemeClr val="tx2"/>
                </a:solidFill>
              </a:rPr>
              <a:t> – </a:t>
            </a:r>
            <a:r>
              <a:rPr lang="en-US" sz="3600" dirty="0" err="1">
                <a:solidFill>
                  <a:schemeClr val="tx2"/>
                </a:solidFill>
              </a:rPr>
              <a:t>glavni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izvor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energije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Zemlji</a:t>
            </a: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hr-HR" sz="3600" dirty="0">
                <a:solidFill>
                  <a:schemeClr val="tx2"/>
                </a:solidFill>
              </a:rPr>
              <a:t>           2</a:t>
            </a:r>
            <a:r>
              <a:rPr lang="en-US" sz="3600" dirty="0" smtClean="0">
                <a:solidFill>
                  <a:schemeClr val="tx2"/>
                </a:solidFill>
              </a:rPr>
              <a:t>.</a:t>
            </a:r>
            <a:r>
              <a:rPr lang="hr-HR" sz="3600" dirty="0">
                <a:solidFill>
                  <a:schemeClr val="tx2"/>
                </a:solidFill>
              </a:rPr>
              <a:t>dio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2" descr="image alt">
            <a:extLst>
              <a:ext uri="{FF2B5EF4-FFF2-40B4-BE49-F238E27FC236}">
                <a16:creationId xmlns="" xmlns:a16="http://schemas.microsoft.com/office/drawing/2014/main" id="{510DCB20-C8F0-49FB-BDEF-4F422393F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915" r="-3" b="-3"/>
          <a:stretch/>
        </p:blipFill>
        <p:spPr bwMode="auto">
          <a:xfrm>
            <a:off x="4669148" y="1412776"/>
            <a:ext cx="401765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0F184331-EB66-47C0-B981-36C8A0720AF3}"/>
              </a:ext>
            </a:extLst>
          </p:cNvPr>
          <p:cNvSpPr/>
          <p:nvPr/>
        </p:nvSpPr>
        <p:spPr>
          <a:xfrm>
            <a:off x="827584" y="1268760"/>
            <a:ext cx="2952328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energija, oblici energije, svjetlost, toplina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E54EC21F-F290-4DDA-941F-0BD258C9FFC5}"/>
              </a:ext>
            </a:extLst>
          </p:cNvPr>
          <p:cNvSpPr/>
          <p:nvPr/>
        </p:nvSpPr>
        <p:spPr>
          <a:xfrm>
            <a:off x="915678" y="3316449"/>
            <a:ext cx="7488832" cy="2736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/>
              <a:t>Ulazna </a:t>
            </a:r>
            <a:r>
              <a:rPr lang="hr-HR" sz="2800" b="1" dirty="0" smtClean="0"/>
              <a:t>kartica</a:t>
            </a:r>
            <a:endParaRPr lang="hr-HR" sz="2800" b="1" dirty="0"/>
          </a:p>
          <a:p>
            <a:pPr marL="342900" indent="-342900">
              <a:buAutoNum type="arabicPeriod"/>
            </a:pPr>
            <a:r>
              <a:rPr lang="hr-HR" sz="2800" dirty="0"/>
              <a:t>Objasnite što je omogućilo postanak povoljnih uvjeta za život na Zemlji.</a:t>
            </a:r>
          </a:p>
          <a:p>
            <a:pPr marL="342900" indent="-342900">
              <a:buAutoNum type="arabicPeriod"/>
            </a:pPr>
            <a:r>
              <a:rPr lang="hr-HR" sz="2800" dirty="0"/>
              <a:t>Koje vrste zračenja isijava Sunce?</a:t>
            </a:r>
          </a:p>
          <a:p>
            <a:pPr marL="342900" indent="-342900">
              <a:buAutoNum type="arabicPeriod"/>
            </a:pPr>
            <a:r>
              <a:rPr lang="hr-HR" sz="2800" dirty="0"/>
              <a:t>Kako ljudi iskorištavaju Sunčevu toplinsku energiju?</a:t>
            </a:r>
          </a:p>
        </p:txBody>
      </p:sp>
      <p:sp>
        <p:nvSpPr>
          <p:cNvPr id="5" name="Oblak 4">
            <a:extLst>
              <a:ext uri="{FF2B5EF4-FFF2-40B4-BE49-F238E27FC236}">
                <a16:creationId xmlns="" xmlns:a16="http://schemas.microsoft.com/office/drawing/2014/main" id="{16C346E9-B788-41DF-B3FE-9AFAF48F1931}"/>
              </a:ext>
            </a:extLst>
          </p:cNvPr>
          <p:cNvSpPr/>
          <p:nvPr/>
        </p:nvSpPr>
        <p:spPr>
          <a:xfrm>
            <a:off x="3851920" y="2060848"/>
            <a:ext cx="2736304" cy="14401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PONOVIMO:</a:t>
            </a:r>
          </a:p>
        </p:txBody>
      </p:sp>
    </p:spTree>
    <p:extLst>
      <p:ext uri="{BB962C8B-B14F-4D97-AF65-F5344CB8AC3E}">
        <p14:creationId xmlns="" xmlns:p14="http://schemas.microsoft.com/office/powerpoint/2010/main" val="74103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B6C1FD29-BD93-41F2-ADF5-249A93966978}"/>
              </a:ext>
            </a:extLst>
          </p:cNvPr>
          <p:cNvSpPr txBox="1"/>
          <p:nvPr/>
        </p:nvSpPr>
        <p:spPr>
          <a:xfrm>
            <a:off x="395536" y="1052736"/>
            <a:ext cx="8748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Temperatura</a:t>
            </a:r>
          </a:p>
          <a:p>
            <a:r>
              <a:rPr lang="hr-HR" sz="2400" dirty="0">
                <a:solidFill>
                  <a:schemeClr val="tx2"/>
                </a:solidFill>
              </a:rPr>
              <a:t>Količina topline </a:t>
            </a:r>
            <a:r>
              <a:rPr lang="hr-HR" sz="2400" dirty="0"/>
              <a:t>koju je primilo neko tijelo, povećava </a:t>
            </a:r>
            <a:r>
              <a:rPr lang="hr-HR" sz="2400" dirty="0" smtClean="0"/>
              <a:t>zagrijanost </a:t>
            </a:r>
            <a:r>
              <a:rPr lang="hr-HR" sz="2400" dirty="0"/>
              <a:t>tog tijela. </a:t>
            </a:r>
          </a:p>
          <a:p>
            <a:r>
              <a:rPr lang="hr-HR" sz="2400" dirty="0"/>
              <a:t>Mjera zagrijanosti izražava se kao </a:t>
            </a:r>
            <a:r>
              <a:rPr lang="hr-HR" sz="2400" dirty="0">
                <a:solidFill>
                  <a:schemeClr val="tx2"/>
                </a:solidFill>
              </a:rPr>
              <a:t>temperatura</a:t>
            </a:r>
            <a:r>
              <a:rPr lang="hr-HR" sz="2400" dirty="0"/>
              <a:t> i mjeri se termometrom. Mjerna jedinica za temperaturu je Celzijev stupanj </a:t>
            </a:r>
            <a:r>
              <a:rPr lang="hr-HR" sz="2400" dirty="0" smtClean="0">
                <a:latin typeface="Times New Roman"/>
                <a:cs typeface="Times New Roman"/>
              </a:rPr>
              <a:t>℃.</a:t>
            </a:r>
            <a:endParaRPr lang="hr-HR" sz="2400" dirty="0"/>
          </a:p>
        </p:txBody>
      </p:sp>
      <p:sp>
        <p:nvSpPr>
          <p:cNvPr id="3" name="Elipsa 2">
            <a:extLst>
              <a:ext uri="{FF2B5EF4-FFF2-40B4-BE49-F238E27FC236}">
                <a16:creationId xmlns="" xmlns:a16="http://schemas.microsoft.com/office/drawing/2014/main" id="{C0B99A0A-AA6C-44B3-8481-2A794DAE17B2}"/>
              </a:ext>
            </a:extLst>
          </p:cNvPr>
          <p:cNvSpPr/>
          <p:nvPr/>
        </p:nvSpPr>
        <p:spPr>
          <a:xfrm>
            <a:off x="2699792" y="2996952"/>
            <a:ext cx="72008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Thermometer, Heat, 40, Weather">
            <a:extLst>
              <a:ext uri="{FF2B5EF4-FFF2-40B4-BE49-F238E27FC236}">
                <a16:creationId xmlns="" xmlns:a16="http://schemas.microsoft.com/office/drawing/2014/main" id="{98E75D1F-60CC-4486-AB7B-535E37C0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404495" cy="255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: zaobljeni kutovi 5">
            <a:extLst>
              <a:ext uri="{FF2B5EF4-FFF2-40B4-BE49-F238E27FC236}">
                <a16:creationId xmlns="" xmlns:a16="http://schemas.microsoft.com/office/drawing/2014/main" id="{5E08B169-24E7-446E-96A2-A78B8AA6331E}"/>
              </a:ext>
            </a:extLst>
          </p:cNvPr>
          <p:cNvSpPr/>
          <p:nvPr/>
        </p:nvSpPr>
        <p:spPr>
          <a:xfrm>
            <a:off x="1403648" y="5733256"/>
            <a:ext cx="2520280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Termometar za mjerenje </a:t>
            </a:r>
            <a:endParaRPr lang="hr-HR" dirty="0" smtClean="0"/>
          </a:p>
          <a:p>
            <a:r>
              <a:rPr lang="hr-HR" dirty="0" smtClean="0"/>
              <a:t>temperature </a:t>
            </a:r>
            <a:r>
              <a:rPr lang="hr-HR" dirty="0"/>
              <a:t>zraka</a:t>
            </a:r>
          </a:p>
        </p:txBody>
      </p:sp>
      <p:pic>
        <p:nvPicPr>
          <p:cNvPr id="8" name="Slika 7" descr="Slika na kojoj se prikazuje trava, na otvorenom, biljka, vrt&#10;&#10;Opis je automatski generiran">
            <a:extLst>
              <a:ext uri="{FF2B5EF4-FFF2-40B4-BE49-F238E27FC236}">
                <a16:creationId xmlns="" xmlns:a16="http://schemas.microsoft.com/office/drawing/2014/main" id="{D0566A18-4A00-44B6-956B-B30DC47C3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188645" cy="245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avokutnik: zaobljeni kutovi 8">
            <a:extLst>
              <a:ext uri="{FF2B5EF4-FFF2-40B4-BE49-F238E27FC236}">
                <a16:creationId xmlns="" xmlns:a16="http://schemas.microsoft.com/office/drawing/2014/main" id="{2CBE40B9-01F9-49E3-86FD-B6B88FF86FFF}"/>
              </a:ext>
            </a:extLst>
          </p:cNvPr>
          <p:cNvSpPr/>
          <p:nvPr/>
        </p:nvSpPr>
        <p:spPr>
          <a:xfrm>
            <a:off x="5508104" y="5733256"/>
            <a:ext cx="266429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Ubodnim </a:t>
            </a:r>
            <a:r>
              <a:rPr lang="hr-HR" dirty="0" smtClean="0"/>
              <a:t>termometrom</a:t>
            </a:r>
          </a:p>
          <a:p>
            <a:r>
              <a:rPr lang="hr-HR" dirty="0" smtClean="0"/>
              <a:t>mjerimo </a:t>
            </a:r>
            <a:r>
              <a:rPr lang="hr-HR" dirty="0"/>
              <a:t>temperaturu </a:t>
            </a:r>
            <a:r>
              <a:rPr lang="hr-HR" dirty="0" smtClean="0"/>
              <a:t>tla.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4151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6E6BADD7-7A2A-4449-8962-92B4B249DD71}"/>
              </a:ext>
            </a:extLst>
          </p:cNvPr>
          <p:cNvSpPr txBox="1"/>
          <p:nvPr/>
        </p:nvSpPr>
        <p:spPr>
          <a:xfrm>
            <a:off x="323528" y="1412776"/>
            <a:ext cx="4172272" cy="5145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Našem</a:t>
            </a:r>
            <a:r>
              <a:rPr lang="en-US" sz="2400" dirty="0"/>
              <a:t> je </a:t>
            </a:r>
            <a:r>
              <a:rPr lang="en-US" sz="2400" dirty="0" err="1"/>
              <a:t>organizmu</a:t>
            </a:r>
            <a:r>
              <a:rPr lang="en-US" sz="2400" dirty="0"/>
              <a:t> </a:t>
            </a:r>
            <a:r>
              <a:rPr lang="en-US" sz="2400" dirty="0" err="1"/>
              <a:t>svojstvena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stalna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tjelesna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temperatura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u </a:t>
            </a:r>
            <a:r>
              <a:rPr lang="en-US" sz="2400" dirty="0" err="1"/>
              <a:t>rasponu</a:t>
            </a:r>
            <a:r>
              <a:rPr lang="en-US" sz="2400" dirty="0"/>
              <a:t> </a:t>
            </a:r>
            <a:r>
              <a:rPr lang="hr-HR" sz="2400" dirty="0"/>
              <a:t>v</a:t>
            </a:r>
            <a:r>
              <a:rPr lang="en-US" sz="2400" dirty="0" err="1"/>
              <a:t>ijednosti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smtClean="0"/>
              <a:t>36</a:t>
            </a:r>
            <a:r>
              <a:rPr lang="hr-HR" sz="2400" dirty="0" smtClean="0"/>
              <a:t> </a:t>
            </a:r>
            <a:r>
              <a:rPr lang="en-US" sz="2400" dirty="0" smtClean="0"/>
              <a:t>°C </a:t>
            </a:r>
            <a:r>
              <a:rPr lang="en-US" sz="2400" dirty="0"/>
              <a:t>do </a:t>
            </a:r>
            <a:r>
              <a:rPr lang="en-US" sz="2400" dirty="0" smtClean="0"/>
              <a:t>37</a:t>
            </a:r>
            <a:r>
              <a:rPr lang="hr-HR" sz="2400" dirty="0" smtClean="0"/>
              <a:t> °</a:t>
            </a:r>
            <a:r>
              <a:rPr lang="en-US" sz="2400" dirty="0"/>
              <a:t>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viša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smtClean="0"/>
              <a:t>37</a:t>
            </a:r>
            <a:r>
              <a:rPr lang="hr-HR" sz="2400" dirty="0" smtClean="0"/>
              <a:t> </a:t>
            </a:r>
            <a:r>
              <a:rPr lang="en-US" sz="2400" dirty="0" smtClean="0"/>
              <a:t>°C </a:t>
            </a:r>
            <a:r>
              <a:rPr lang="en-US" sz="2400" dirty="0" err="1"/>
              <a:t>obično</a:t>
            </a:r>
            <a:r>
              <a:rPr lang="en-US" sz="2400" dirty="0"/>
              <a:t> je </a:t>
            </a:r>
            <a:r>
              <a:rPr lang="en-US" sz="2400" dirty="0" err="1"/>
              <a:t>znak</a:t>
            </a:r>
            <a:r>
              <a:rPr lang="en-US" sz="2400" dirty="0"/>
              <a:t> </a:t>
            </a:r>
            <a:r>
              <a:rPr lang="en-US" sz="2400" dirty="0" err="1"/>
              <a:t>pojave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Život</a:t>
            </a:r>
            <a:r>
              <a:rPr lang="en-US" sz="2400" dirty="0"/>
              <a:t> je </a:t>
            </a:r>
            <a:r>
              <a:rPr lang="en-US" sz="2400" dirty="0" err="1"/>
              <a:t>ugrožen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se </a:t>
            </a:r>
            <a:r>
              <a:rPr lang="en-US" sz="2400" dirty="0" err="1"/>
              <a:t>tjelesna</a:t>
            </a:r>
            <a:r>
              <a:rPr lang="en-US" sz="2400" dirty="0"/>
              <a:t>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digne</a:t>
            </a:r>
            <a:r>
              <a:rPr lang="en-US" sz="2400" dirty="0"/>
              <a:t> do </a:t>
            </a:r>
            <a:r>
              <a:rPr lang="en-US" sz="2400" dirty="0" smtClean="0"/>
              <a:t>42</a:t>
            </a:r>
            <a:r>
              <a:rPr lang="hr-HR" sz="2400" dirty="0" smtClean="0"/>
              <a:t> </a:t>
            </a:r>
            <a:r>
              <a:rPr lang="en-US" sz="2400" dirty="0" smtClean="0"/>
              <a:t>°C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Za </a:t>
            </a:r>
            <a:r>
              <a:rPr lang="en-US" sz="2400" dirty="0" err="1"/>
              <a:t>život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opasne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visoke</a:t>
            </a:r>
            <a:r>
              <a:rPr lang="en-US" sz="2400" dirty="0"/>
              <a:t> temperature u </a:t>
            </a:r>
            <a:r>
              <a:rPr lang="en-US" sz="2400" dirty="0" err="1"/>
              <a:t>okolišu</a:t>
            </a:r>
            <a:r>
              <a:rPr lang="en-US" sz="2400" dirty="0"/>
              <a:t>. Tada je </a:t>
            </a:r>
            <a:r>
              <a:rPr lang="en-US" sz="2400" dirty="0" err="1"/>
              <a:t>važno</a:t>
            </a:r>
            <a:r>
              <a:rPr lang="en-US" sz="2400" dirty="0"/>
              <a:t> </a:t>
            </a:r>
            <a:r>
              <a:rPr lang="en-US" sz="2400" dirty="0" err="1"/>
              <a:t>piti</a:t>
            </a:r>
            <a:r>
              <a:rPr lang="en-US" sz="2400" dirty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 </a:t>
            </a:r>
            <a:r>
              <a:rPr lang="en-US" sz="2400" dirty="0" err="1"/>
              <a:t>vode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bi se </a:t>
            </a:r>
            <a:r>
              <a:rPr lang="en-US" sz="2400" dirty="0" err="1"/>
              <a:t>nadoknadilo</a:t>
            </a:r>
            <a:r>
              <a:rPr lang="en-US" sz="2400" dirty="0"/>
              <a:t> ono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izgubljeno</a:t>
            </a:r>
            <a:r>
              <a:rPr lang="en-US" sz="2400" dirty="0"/>
              <a:t> </a:t>
            </a:r>
            <a:r>
              <a:rPr lang="en-US" sz="2400" dirty="0" err="1"/>
              <a:t>znojenjem</a:t>
            </a:r>
            <a:r>
              <a:rPr lang="en-US" sz="2400" dirty="0"/>
              <a:t>.</a:t>
            </a:r>
          </a:p>
        </p:txBody>
      </p:sp>
      <p:pic>
        <p:nvPicPr>
          <p:cNvPr id="4" name="Slika 3" descr="Slika na kojoj se prikazuje krevet, ležanje, na zatvorenom, osoba&#10;&#10;Opis je automatski generiran">
            <a:extLst>
              <a:ext uri="{FF2B5EF4-FFF2-40B4-BE49-F238E27FC236}">
                <a16:creationId xmlns="" xmlns:a16="http://schemas.microsoft.com/office/drawing/2014/main" id="{B60806DF-D091-43D1-B345-3D1815283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31" r="5792"/>
          <a:stretch/>
        </p:blipFill>
        <p:spPr>
          <a:xfrm>
            <a:off x="4644008" y="1628800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082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nijeg, na otvorenom, osoba, skijanje&#10;&#10;Opis je automatski generiran">
            <a:extLst>
              <a:ext uri="{FF2B5EF4-FFF2-40B4-BE49-F238E27FC236}">
                <a16:creationId xmlns="" xmlns:a16="http://schemas.microsoft.com/office/drawing/2014/main" id="{2A983FE0-9D8E-49C8-AAD4-462DC8292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r="17211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C2909B5-E2A7-4644-A853-A95AF753CAA1}"/>
              </a:ext>
            </a:extLst>
          </p:cNvPr>
          <p:cNvSpPr txBox="1"/>
          <p:nvPr/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Kada</a:t>
            </a:r>
            <a:r>
              <a:rPr lang="en-US" sz="2800" dirty="0"/>
              <a:t> </a:t>
            </a:r>
            <a:r>
              <a:rPr lang="en-US" sz="2800" dirty="0" err="1"/>
              <a:t>smo</a:t>
            </a:r>
            <a:r>
              <a:rPr lang="en-US" sz="2800" dirty="0"/>
              <a:t> </a:t>
            </a:r>
            <a:r>
              <a:rPr lang="en-US" sz="2800" dirty="0" err="1"/>
              <a:t>dulje</a:t>
            </a:r>
            <a:r>
              <a:rPr lang="en-US" sz="2800" dirty="0"/>
              <a:t> </a:t>
            </a:r>
            <a:r>
              <a:rPr lang="en-US" sz="2800" dirty="0" err="1"/>
              <a:t>vrijeme</a:t>
            </a:r>
            <a:r>
              <a:rPr lang="en-US" sz="2800" dirty="0"/>
              <a:t> </a:t>
            </a:r>
            <a:r>
              <a:rPr lang="en-US" sz="2800" dirty="0" err="1"/>
              <a:t>izloženi</a:t>
            </a:r>
            <a:r>
              <a:rPr lang="en-US" sz="2800" dirty="0"/>
              <a:t> </a:t>
            </a:r>
            <a:r>
              <a:rPr lang="en-US" sz="2800" dirty="0" err="1"/>
              <a:t>nižoj</a:t>
            </a:r>
            <a:r>
              <a:rPr lang="en-US" sz="2800" dirty="0"/>
              <a:t> </a:t>
            </a:r>
            <a:r>
              <a:rPr lang="en-US" sz="2800" dirty="0" err="1"/>
              <a:t>temperaturi</a:t>
            </a:r>
            <a:r>
              <a:rPr lang="en-US" sz="2800" dirty="0"/>
              <a:t>, </a:t>
            </a:r>
            <a:r>
              <a:rPr lang="en-US" sz="2800" dirty="0" err="1"/>
              <a:t>osjetimo</a:t>
            </a:r>
            <a:r>
              <a:rPr lang="en-US" sz="2800" dirty="0"/>
              <a:t> da </a:t>
            </a:r>
            <a:r>
              <a:rPr lang="en-US" sz="2800" dirty="0" err="1"/>
              <a:t>nam</a:t>
            </a:r>
            <a:r>
              <a:rPr lang="en-US" sz="2800" dirty="0"/>
              <a:t> je </a:t>
            </a:r>
            <a:r>
              <a:rPr lang="en-US" sz="2800" dirty="0" err="1"/>
              <a:t>hladno</a:t>
            </a:r>
            <a:r>
              <a:rPr lang="en-US" sz="2800" dirty="0"/>
              <a:t> pa se </a:t>
            </a:r>
            <a:r>
              <a:rPr lang="en-US" sz="2800" dirty="0" err="1"/>
              <a:t>toplije</a:t>
            </a:r>
            <a:r>
              <a:rPr lang="en-US" sz="2800" dirty="0"/>
              <a:t> </a:t>
            </a:r>
            <a:r>
              <a:rPr lang="en-US" sz="2800" dirty="0" err="1"/>
              <a:t>obučemo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ogrnemo</a:t>
            </a:r>
            <a:r>
              <a:rPr lang="en-US" sz="2800" dirty="0"/>
              <a:t>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Odjeća</a:t>
            </a:r>
            <a:r>
              <a:rPr lang="en-US" sz="2800" dirty="0"/>
              <a:t> </a:t>
            </a:r>
            <a:r>
              <a:rPr lang="en-US" sz="2800" dirty="0" err="1"/>
              <a:t>sprječava</a:t>
            </a:r>
            <a:r>
              <a:rPr lang="en-US" sz="2800" dirty="0"/>
              <a:t> da se ta </a:t>
            </a:r>
            <a:r>
              <a:rPr lang="en-US" sz="2800" dirty="0" err="1"/>
              <a:t>toplina</a:t>
            </a:r>
            <a:r>
              <a:rPr lang="en-US" sz="2800" dirty="0"/>
              <a:t> </a:t>
            </a:r>
            <a:r>
              <a:rPr lang="en-US" sz="2800" dirty="0" err="1"/>
              <a:t>isijava</a:t>
            </a:r>
            <a:r>
              <a:rPr lang="en-US" sz="2800" dirty="0"/>
              <a:t> u </a:t>
            </a:r>
            <a:r>
              <a:rPr lang="en-US" sz="2800" dirty="0" err="1"/>
              <a:t>okoliš</a:t>
            </a:r>
            <a:r>
              <a:rPr lang="en-US" sz="2800" dirty="0"/>
              <a:t>, </a:t>
            </a:r>
            <a:r>
              <a:rPr lang="en-US" sz="2800" dirty="0" err="1"/>
              <a:t>odnosno</a:t>
            </a:r>
            <a:r>
              <a:rPr lang="en-US" sz="2800" dirty="0"/>
              <a:t> </a:t>
            </a:r>
            <a:r>
              <a:rPr lang="en-US" sz="2800" dirty="0" err="1"/>
              <a:t>omogućuje</a:t>
            </a:r>
            <a:r>
              <a:rPr lang="en-US" sz="2800" dirty="0"/>
              <a:t> da </a:t>
            </a:r>
            <a:r>
              <a:rPr lang="en-US" sz="2800" dirty="0" err="1"/>
              <a:t>zadržimo</a:t>
            </a:r>
            <a:r>
              <a:rPr lang="en-US" sz="2800" dirty="0"/>
              <a:t> </a:t>
            </a:r>
            <a:r>
              <a:rPr lang="en-US" sz="2800" dirty="0" err="1"/>
              <a:t>toplinu</a:t>
            </a:r>
            <a:r>
              <a:rPr lang="en-US" sz="2800" dirty="0"/>
              <a:t>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dirty="0" err="1"/>
              <a:t>tijelo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82357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9913E2C-DC94-4479-B28D-790C04F1315E}"/>
              </a:ext>
            </a:extLst>
          </p:cNvPr>
          <p:cNvSpPr txBox="1"/>
          <p:nvPr/>
        </p:nvSpPr>
        <p:spPr>
          <a:xfrm>
            <a:off x="539552" y="119675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Stalna i </a:t>
            </a:r>
            <a:r>
              <a:rPr lang="hr-HR" sz="2800" dirty="0" smtClean="0">
                <a:solidFill>
                  <a:schemeClr val="tx2"/>
                </a:solidFill>
              </a:rPr>
              <a:t>promjenjiva </a:t>
            </a:r>
            <a:r>
              <a:rPr lang="hr-HR" sz="2800" dirty="0">
                <a:solidFill>
                  <a:schemeClr val="tx2"/>
                </a:solidFill>
              </a:rPr>
              <a:t>temperatura tijela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C1EB13AA-9430-4FDB-A061-839F5B9805A1}"/>
              </a:ext>
            </a:extLst>
          </p:cNvPr>
          <p:cNvSpPr txBox="1"/>
          <p:nvPr/>
        </p:nvSpPr>
        <p:spPr>
          <a:xfrm>
            <a:off x="539552" y="1772816"/>
            <a:ext cx="6912768" cy="266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Nekim životinjama temperatura tijela ovisi o temperaturi okoliša pa kažemo da imaju </a:t>
            </a:r>
            <a:r>
              <a:rPr lang="hr-HR" sz="2400" dirty="0">
                <a:solidFill>
                  <a:schemeClr val="tx2"/>
                </a:solidFill>
              </a:rPr>
              <a:t>promjenjivu temperaturu tijela</a:t>
            </a:r>
            <a:r>
              <a:rPr lang="hr-HR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Takve životinje su kukci, vodozemci i gmazovi.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5" name="Slika 4" descr="Slika na kojoj se prikazuje trava, reptil, na otvorenom, sjedenje&#10;&#10;Opis je automatski generiran">
            <a:extLst>
              <a:ext uri="{FF2B5EF4-FFF2-40B4-BE49-F238E27FC236}">
                <a16:creationId xmlns="" xmlns:a16="http://schemas.microsoft.com/office/drawing/2014/main" id="{9304F997-864B-4BB4-AAA8-0803E7878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33123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trava, na otvorenom, reptil, kornjača&#10;&#10;Opis je automatski generiran">
            <a:extLst>
              <a:ext uri="{FF2B5EF4-FFF2-40B4-BE49-F238E27FC236}">
                <a16:creationId xmlns="" xmlns:a16="http://schemas.microsoft.com/office/drawing/2014/main" id="{48D28CA4-3977-436B-8844-B07EAF2D5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8999"/>
            <a:ext cx="3312368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66CF3452-8C54-4132-AAF4-65B10E53953A}"/>
              </a:ext>
            </a:extLst>
          </p:cNvPr>
          <p:cNvSpPr txBox="1"/>
          <p:nvPr/>
        </p:nvSpPr>
        <p:spPr>
          <a:xfrm>
            <a:off x="1619672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Zmija </a:t>
            </a:r>
            <a:r>
              <a:rPr lang="hr-HR" dirty="0"/>
              <a:t>– gmaz               </a:t>
            </a:r>
            <a:r>
              <a:rPr lang="hr-HR" dirty="0" smtClean="0"/>
              <a:t>                                Kornjača – </a:t>
            </a:r>
            <a:r>
              <a:rPr lang="hr-HR" dirty="0"/>
              <a:t>gmaz</a:t>
            </a:r>
          </a:p>
        </p:txBody>
      </p:sp>
    </p:spTree>
    <p:extLst>
      <p:ext uri="{BB962C8B-B14F-4D97-AF65-F5344CB8AC3E}">
        <p14:creationId xmlns="" xmlns:p14="http://schemas.microsoft.com/office/powerpoint/2010/main" val="363597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insekt, zeleno, ptica, sjedenje&#10;&#10;Opis je automatski generiran">
            <a:extLst>
              <a:ext uri="{FF2B5EF4-FFF2-40B4-BE49-F238E27FC236}">
                <a16:creationId xmlns="" xmlns:a16="http://schemas.microsoft.com/office/drawing/2014/main" id="{4E8D4FC2-B787-44F3-85BB-5A97E2DB0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3456383" cy="230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 na kojoj se prikazuje žaba, sjedenje, trava, malo&#10;&#10;Opis je automatski generiran">
            <a:extLst>
              <a:ext uri="{FF2B5EF4-FFF2-40B4-BE49-F238E27FC236}">
                <a16:creationId xmlns="" xmlns:a16="http://schemas.microsoft.com/office/drawing/2014/main" id="{A4B04525-44B8-499D-90CD-7F14FBA05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278220" cy="229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BE87E372-5495-43D6-99FA-46E8A9B4E710}"/>
              </a:ext>
            </a:extLst>
          </p:cNvPr>
          <p:cNvSpPr txBox="1"/>
          <p:nvPr/>
        </p:nvSpPr>
        <p:spPr>
          <a:xfrm>
            <a:off x="2051720" y="3501008"/>
            <a:ext cx="307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Muha </a:t>
            </a:r>
            <a:r>
              <a:rPr lang="hr-HR" dirty="0" smtClean="0"/>
              <a:t>– </a:t>
            </a:r>
            <a:r>
              <a:rPr lang="hr-HR" dirty="0"/>
              <a:t>kukac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C7391438-F786-4B84-B668-9B94A0C197B3}"/>
              </a:ext>
            </a:extLst>
          </p:cNvPr>
          <p:cNvSpPr txBox="1"/>
          <p:nvPr/>
        </p:nvSpPr>
        <p:spPr>
          <a:xfrm>
            <a:off x="1475656" y="61653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Gušter </a:t>
            </a:r>
            <a:r>
              <a:rPr lang="hr-HR" dirty="0"/>
              <a:t>– gmaz                                               </a:t>
            </a:r>
            <a:r>
              <a:rPr lang="hr-HR" dirty="0" smtClean="0"/>
              <a:t>  </a:t>
            </a:r>
            <a:r>
              <a:rPr lang="hr-HR" dirty="0"/>
              <a:t>Žaba </a:t>
            </a:r>
            <a:r>
              <a:rPr lang="hr-HR" dirty="0" smtClean="0"/>
              <a:t>– </a:t>
            </a:r>
            <a:r>
              <a:rPr lang="hr-HR" dirty="0"/>
              <a:t>vodozemac</a:t>
            </a:r>
          </a:p>
        </p:txBody>
      </p:sp>
      <p:sp>
        <p:nvSpPr>
          <p:cNvPr id="9" name="Oblak 8">
            <a:extLst>
              <a:ext uri="{FF2B5EF4-FFF2-40B4-BE49-F238E27FC236}">
                <a16:creationId xmlns="" xmlns:a16="http://schemas.microsoft.com/office/drawing/2014/main" id="{A492717E-9454-491D-8CA9-945947D185BA}"/>
              </a:ext>
            </a:extLst>
          </p:cNvPr>
          <p:cNvSpPr/>
          <p:nvPr/>
        </p:nvSpPr>
        <p:spPr>
          <a:xfrm>
            <a:off x="4644008" y="1196752"/>
            <a:ext cx="4080792" cy="21602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Jeste li nekada vidjeli guštera kako se sunča na stijeni ili kamenu? Objasnite zašto to radi. </a:t>
            </a:r>
          </a:p>
        </p:txBody>
      </p:sp>
      <p:pic>
        <p:nvPicPr>
          <p:cNvPr id="1026" name="Picture 2" descr="Lizard, Animal, Wildlife, Sand Lizard, Lacerta Agilis">
            <a:extLst>
              <a:ext uri="{FF2B5EF4-FFF2-40B4-BE49-F238E27FC236}">
                <a16:creationId xmlns="" xmlns:a16="http://schemas.microsoft.com/office/drawing/2014/main" id="{7C0F4DDE-61C7-4DF2-8401-CAF7CBFD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312368" cy="225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450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510BC591-B81B-4890-95E2-8DCF2D4AA50A}"/>
              </a:ext>
            </a:extLst>
          </p:cNvPr>
          <p:cNvSpPr txBox="1"/>
          <p:nvPr/>
        </p:nvSpPr>
        <p:spPr>
          <a:xfrm>
            <a:off x="323528" y="1196752"/>
            <a:ext cx="68407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Istraži kako zadržati toplinu tijela</a:t>
            </a:r>
            <a:endParaRPr lang="hr-HR" sz="2400" dirty="0"/>
          </a:p>
          <a:p>
            <a:r>
              <a:rPr lang="hr-HR" sz="2000" dirty="0"/>
              <a:t>Radna bilježnica </a:t>
            </a:r>
            <a:r>
              <a:rPr lang="hr-HR" sz="2000" dirty="0" smtClean="0"/>
              <a:t>23. stranica</a:t>
            </a:r>
            <a:endParaRPr lang="hr-HR" sz="2000" dirty="0"/>
          </a:p>
          <a:p>
            <a:endParaRPr lang="hr-HR" dirty="0"/>
          </a:p>
          <a:p>
            <a:r>
              <a:rPr lang="hr-HR" sz="2400" dirty="0"/>
              <a:t>Ptice i </a:t>
            </a:r>
            <a:r>
              <a:rPr lang="hr-HR" sz="2400" dirty="0" smtClean="0"/>
              <a:t>sisavci </a:t>
            </a:r>
            <a:r>
              <a:rPr lang="hr-HR" sz="2400" dirty="0"/>
              <a:t>imaju </a:t>
            </a:r>
            <a:r>
              <a:rPr lang="hr-HR" sz="2400" dirty="0">
                <a:solidFill>
                  <a:schemeClr val="tx2"/>
                </a:solidFill>
              </a:rPr>
              <a:t>stalnu tjelesnu temperaturu </a:t>
            </a:r>
            <a:r>
              <a:rPr lang="hr-HR" sz="2400" dirty="0"/>
              <a:t>što im omogućuje preživljavanje u hladnim uvjetima. </a:t>
            </a:r>
          </a:p>
          <a:p>
            <a:r>
              <a:rPr lang="hr-HR" sz="2400" dirty="0" smtClean="0"/>
              <a:t>U </a:t>
            </a:r>
            <a:r>
              <a:rPr lang="hr-HR" sz="2400" dirty="0"/>
              <a:t>ptica </a:t>
            </a:r>
            <a:r>
              <a:rPr lang="hr-HR" sz="2400" dirty="0" smtClean="0"/>
              <a:t>toplinu tijela čuva perje, </a:t>
            </a:r>
            <a:r>
              <a:rPr lang="hr-HR" sz="2400" dirty="0"/>
              <a:t>a </a:t>
            </a:r>
            <a:r>
              <a:rPr lang="hr-HR" sz="2400" dirty="0" smtClean="0"/>
              <a:t>u sisavca </a:t>
            </a:r>
            <a:r>
              <a:rPr lang="hr-HR" sz="2400" dirty="0"/>
              <a:t>dlaka i potkožni sloj masti.</a:t>
            </a:r>
          </a:p>
        </p:txBody>
      </p:sp>
      <p:pic>
        <p:nvPicPr>
          <p:cNvPr id="4" name="Slika 3" descr="Slika na kojoj se prikazuje voda, na otvorenom, glodavac, trava&#10;&#10;Opis je automatski generiran">
            <a:extLst>
              <a:ext uri="{FF2B5EF4-FFF2-40B4-BE49-F238E27FC236}">
                <a16:creationId xmlns="" xmlns:a16="http://schemas.microsoft.com/office/drawing/2014/main" id="{B34313CF-5771-4DDA-9D4C-CE536920D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3800946" cy="294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desno 4">
            <a:extLst>
              <a:ext uri="{FF2B5EF4-FFF2-40B4-BE49-F238E27FC236}">
                <a16:creationId xmlns="" xmlns:a16="http://schemas.microsoft.com/office/drawing/2014/main" id="{85962C8D-5F82-41E8-8C80-14F09562E78B}"/>
              </a:ext>
            </a:extLst>
          </p:cNvPr>
          <p:cNvSpPr/>
          <p:nvPr/>
        </p:nvSpPr>
        <p:spPr>
          <a:xfrm>
            <a:off x="1619672" y="3717032"/>
            <a:ext cx="2880320" cy="2523767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Dabra od hladnoće štite krzno i masno tkivo.</a:t>
            </a:r>
          </a:p>
        </p:txBody>
      </p:sp>
    </p:spTree>
    <p:extLst>
      <p:ext uri="{BB962C8B-B14F-4D97-AF65-F5344CB8AC3E}">
        <p14:creationId xmlns="" xmlns:p14="http://schemas.microsoft.com/office/powerpoint/2010/main" val="2832622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450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NIŠTA BEZ ENERGIJE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29</cp:revision>
  <dcterms:created xsi:type="dcterms:W3CDTF">2020-11-15T13:47:34Z</dcterms:created>
  <dcterms:modified xsi:type="dcterms:W3CDTF">2021-08-11T10:10:58Z</dcterms:modified>
</cp:coreProperties>
</file>